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584" r:id="rId2"/>
    <p:sldId id="607" r:id="rId3"/>
    <p:sldId id="608" r:id="rId4"/>
    <p:sldId id="609" r:id="rId5"/>
    <p:sldId id="610" r:id="rId6"/>
    <p:sldId id="585" r:id="rId7"/>
    <p:sldId id="603" r:id="rId8"/>
    <p:sldId id="604" r:id="rId9"/>
    <p:sldId id="606" r:id="rId10"/>
    <p:sldId id="605" r:id="rId11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Courier New" panose="02070309020205020404" pitchFamily="49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Courier New" panose="02070309020205020404" pitchFamily="49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Courier New" panose="02070309020205020404" pitchFamily="49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Courier New" panose="02070309020205020404" pitchFamily="49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Courier New" panose="02070309020205020404" pitchFamily="49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Courier New" panose="02070309020205020404" pitchFamily="49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Courier New" panose="02070309020205020404" pitchFamily="49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Courier New" panose="02070309020205020404" pitchFamily="49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Courier New" panose="02070309020205020404" pitchFamily="49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000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2" autoAdjust="0"/>
    <p:restoredTop sz="94590" autoAdjust="0"/>
  </p:normalViewPr>
  <p:slideViewPr>
    <p:cSldViewPr>
      <p:cViewPr varScale="1">
        <p:scale>
          <a:sx n="86" d="100"/>
          <a:sy n="86" d="100"/>
        </p:scale>
        <p:origin x="705" y="45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37" d="100"/>
          <a:sy n="37" d="100"/>
        </p:scale>
        <p:origin x="-1090" y="-5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FACC88B2-8978-4ADD-AE37-DEAD3505FFE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13BBC6C7-7AA2-439E-8A0F-CA4801554EEC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B4D67F59-3139-4E92-AB09-6350EFAD766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ED3602D1-34E4-43A2-B434-8BED6E29C1B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847CCEA-1297-433C-B017-B71E6CCC49E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9507453C-1D70-4496-8CFD-6E2854C9553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5C2E3336-B82E-4FFF-8F0C-2B68B56624D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F2F89720-D190-4202-AD21-367CE18D2E8D}"/>
              </a:ext>
            </a:extLst>
          </p:cNvPr>
          <p:cNvSpPr>
            <a:spLocks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3632ECB2-5E3E-4D95-8FED-4DF170C34D1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单击以编辑母版文本样式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40D86AD3-BE36-4CFA-AD9C-B8DC51638E2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D1797A15-0009-4AE7-9143-7C8DFDD4673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08EAC37-9A10-4A6D-9D1E-8C04A43FD5A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A008131F-73AF-45C0-9303-539B6450DAD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9pPr>
          </a:lstStyle>
          <a:p>
            <a:fld id="{FAC05B31-D7D9-40AF-8ABF-3C136CE7EA42}" type="slidenum">
              <a:rPr lang="en-US" altLang="zh-CN" sz="1200" smtClean="0">
                <a:latin typeface="Times New Roman" panose="02020603050405020304" pitchFamily="18" charset="0"/>
              </a:rPr>
              <a:pPr/>
              <a:t>1</a:t>
            </a:fld>
            <a:endParaRPr lang="en-US" altLang="zh-CN" sz="1200">
              <a:latin typeface="Times New Roman" panose="02020603050405020304" pitchFamily="18" charset="0"/>
            </a:endParaRPr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41016222-4086-41E6-81E0-84EA55F37A95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E52B7A54-BD38-4757-8E24-91CDD2EEEB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08EAC37-9A10-4A6D-9D1E-8C04A43FD5A5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66564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08EAC37-9A10-4A6D-9D1E-8C04A43FD5A5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89130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08EAC37-9A10-4A6D-9D1E-8C04A43FD5A5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0693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08EAC37-9A10-4A6D-9D1E-8C04A43FD5A5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81471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877707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910936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43700" y="152400"/>
            <a:ext cx="1943100" cy="6019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14400" y="152400"/>
            <a:ext cx="5676900" cy="6019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82611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293525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487496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14400" y="16764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876800" y="16764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567592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19595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89671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0928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287546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78048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E2F001F8-B307-4D03-8ACE-A290948C0C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1524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单击以编辑</a:t>
            </a:r>
            <a:r>
              <a:rPr lang="zh-CN" altLang="en-US"/>
              <a:t>母版标题样式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813D4DCA-75B1-4667-A0C7-9FD7A59D8E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676400"/>
            <a:ext cx="77724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单击以编辑母版文本样式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8">
            <a:extLst>
              <a:ext uri="{FF2B5EF4-FFF2-40B4-BE49-F238E27FC236}">
                <a16:creationId xmlns:a16="http://schemas.microsoft.com/office/drawing/2014/main" id="{555676CA-8C05-4520-92FB-337A1E12EB3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077200" y="0"/>
            <a:ext cx="10668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ourier New" pitchFamily="49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ourier New" pitchFamily="49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ourier New" pitchFamily="49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ourier New" pitchFamily="49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ourier New" pitchFamily="49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itchFamily="49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itchFamily="49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itchFamily="49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itchFamily="49" charset="0"/>
                <a:ea typeface="宋体" pitchFamily="2" charset="-122"/>
              </a:defRPr>
            </a:lvl9pPr>
          </a:lstStyle>
          <a:p>
            <a:pPr algn="r">
              <a:spcBef>
                <a:spcPct val="50000"/>
              </a:spcBef>
              <a:defRPr/>
            </a:pPr>
            <a:endParaRPr kumimoji="0" lang="zh-CN" altLang="zh-CN" sz="140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029" name="Group 10">
            <a:extLst>
              <a:ext uri="{FF2B5EF4-FFF2-40B4-BE49-F238E27FC236}">
                <a16:creationId xmlns:a16="http://schemas.microsoft.com/office/drawing/2014/main" id="{EEC38EBF-9023-449C-AEF5-21DCD292C06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849313" cy="6858000"/>
            <a:chOff x="95" y="0"/>
            <a:chExt cx="535" cy="4320"/>
          </a:xfrm>
        </p:grpSpPr>
        <p:sp>
          <p:nvSpPr>
            <p:cNvPr id="1042" name="AutoShape 11">
              <a:extLst>
                <a:ext uri="{FF2B5EF4-FFF2-40B4-BE49-F238E27FC236}">
                  <a16:creationId xmlns:a16="http://schemas.microsoft.com/office/drawing/2014/main" id="{138084FD-CD1D-4B1D-A2EC-240B035B22C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5400000">
              <a:off x="81" y="2291"/>
              <a:ext cx="564" cy="533"/>
            </a:xfrm>
            <a:prstGeom prst="parallelogram">
              <a:avLst>
                <a:gd name="adj" fmla="val 56034"/>
              </a:avLst>
            </a:prstGeom>
            <a:gradFill rotWithShape="0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2" name="AutoShape 12">
              <a:extLst>
                <a:ext uri="{FF2B5EF4-FFF2-40B4-BE49-F238E27FC236}">
                  <a16:creationId xmlns:a16="http://schemas.microsoft.com/office/drawing/2014/main" id="{469D25A2-407E-4B69-9325-FBB8FE4C0E8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5400000">
              <a:off x="81" y="2886"/>
              <a:ext cx="565" cy="533"/>
            </a:xfrm>
            <a:prstGeom prst="parallelogram">
              <a:avLst>
                <a:gd name="adj" fmla="val 56133"/>
              </a:avLst>
            </a:prstGeom>
            <a:gradFill rotWithShape="0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3" name="AutoShape 13">
              <a:extLst>
                <a:ext uri="{FF2B5EF4-FFF2-40B4-BE49-F238E27FC236}">
                  <a16:creationId xmlns:a16="http://schemas.microsoft.com/office/drawing/2014/main" id="{689D123D-EC7C-4099-BBF6-E0F34A25377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5400000">
              <a:off x="81" y="3479"/>
              <a:ext cx="564" cy="533"/>
            </a:xfrm>
            <a:prstGeom prst="parallelogram">
              <a:avLst>
                <a:gd name="adj" fmla="val 56034"/>
              </a:avLst>
            </a:prstGeom>
            <a:gradFill rotWithShape="0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1045" name="AutoShape 14">
              <a:extLst>
                <a:ext uri="{FF2B5EF4-FFF2-40B4-BE49-F238E27FC236}">
                  <a16:creationId xmlns:a16="http://schemas.microsoft.com/office/drawing/2014/main" id="{679796B5-9259-40D4-B309-EF904FD84A4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5400000">
              <a:off x="81" y="508"/>
              <a:ext cx="565" cy="533"/>
            </a:xfrm>
            <a:prstGeom prst="parallelogram">
              <a:avLst>
                <a:gd name="adj" fmla="val 56133"/>
              </a:avLst>
            </a:prstGeom>
            <a:gradFill rotWithShape="0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1046" name="AutoShape 15">
              <a:extLst>
                <a:ext uri="{FF2B5EF4-FFF2-40B4-BE49-F238E27FC236}">
                  <a16:creationId xmlns:a16="http://schemas.microsoft.com/office/drawing/2014/main" id="{ABFB84CB-3A00-40EE-97BE-FDC0B4D95C6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5400000">
              <a:off x="81" y="1101"/>
              <a:ext cx="564" cy="533"/>
            </a:xfrm>
            <a:prstGeom prst="parallelogram">
              <a:avLst>
                <a:gd name="adj" fmla="val 56034"/>
              </a:avLst>
            </a:prstGeom>
            <a:gradFill rotWithShape="0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1047" name="AutoShape 16">
              <a:extLst>
                <a:ext uri="{FF2B5EF4-FFF2-40B4-BE49-F238E27FC236}">
                  <a16:creationId xmlns:a16="http://schemas.microsoft.com/office/drawing/2014/main" id="{FD134881-BE52-423E-B113-A075A742AFA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5400000">
              <a:off x="81" y="1697"/>
              <a:ext cx="564" cy="533"/>
            </a:xfrm>
            <a:prstGeom prst="parallelogram">
              <a:avLst>
                <a:gd name="adj" fmla="val 56034"/>
              </a:avLst>
            </a:prstGeom>
            <a:gradFill rotWithShape="0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1048" name="Freeform 17">
              <a:extLst>
                <a:ext uri="{FF2B5EF4-FFF2-40B4-BE49-F238E27FC236}">
                  <a16:creationId xmlns:a16="http://schemas.microsoft.com/office/drawing/2014/main" id="{C539FB94-B24A-46DE-8D2E-D9AE8956F70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" y="0"/>
              <a:ext cx="532" cy="465"/>
            </a:xfrm>
            <a:custGeom>
              <a:avLst/>
              <a:gdLst>
                <a:gd name="T0" fmla="*/ 1 w 532"/>
                <a:gd name="T1" fmla="*/ 0 h 465"/>
                <a:gd name="T2" fmla="*/ 0 w 532"/>
                <a:gd name="T3" fmla="*/ 166 h 465"/>
                <a:gd name="T4" fmla="*/ 532 w 532"/>
                <a:gd name="T5" fmla="*/ 465 h 465"/>
                <a:gd name="T6" fmla="*/ 532 w 532"/>
                <a:gd name="T7" fmla="*/ 201 h 465"/>
                <a:gd name="T8" fmla="*/ 172 w 532"/>
                <a:gd name="T9" fmla="*/ 0 h 465"/>
                <a:gd name="T10" fmla="*/ 1 w 532"/>
                <a:gd name="T11" fmla="*/ 0 h 4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32" h="465">
                  <a:moveTo>
                    <a:pt x="1" y="0"/>
                  </a:moveTo>
                  <a:lnTo>
                    <a:pt x="0" y="166"/>
                  </a:lnTo>
                  <a:lnTo>
                    <a:pt x="532" y="465"/>
                  </a:lnTo>
                  <a:lnTo>
                    <a:pt x="532" y="201"/>
                  </a:lnTo>
                  <a:lnTo>
                    <a:pt x="172" y="0"/>
                  </a:lnTo>
                  <a:lnTo>
                    <a:pt x="1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49" name="Freeform 18">
              <a:extLst>
                <a:ext uri="{FF2B5EF4-FFF2-40B4-BE49-F238E27FC236}">
                  <a16:creationId xmlns:a16="http://schemas.microsoft.com/office/drawing/2014/main" id="{90D1CC61-FD1F-4B61-98C5-164597EE3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" y="4060"/>
              <a:ext cx="457" cy="260"/>
            </a:xfrm>
            <a:custGeom>
              <a:avLst/>
              <a:gdLst>
                <a:gd name="T0" fmla="*/ 457 w 457"/>
                <a:gd name="T1" fmla="*/ 240 h 264"/>
                <a:gd name="T2" fmla="*/ 1 w 457"/>
                <a:gd name="T3" fmla="*/ 0 h 264"/>
                <a:gd name="T4" fmla="*/ 0 w 457"/>
                <a:gd name="T5" fmla="*/ 244 h 264"/>
                <a:gd name="T6" fmla="*/ 457 w 457"/>
                <a:gd name="T7" fmla="*/ 240 h 26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57" h="264">
                  <a:moveTo>
                    <a:pt x="457" y="260"/>
                  </a:moveTo>
                  <a:lnTo>
                    <a:pt x="1" y="0"/>
                  </a:lnTo>
                  <a:lnTo>
                    <a:pt x="0" y="264"/>
                  </a:lnTo>
                  <a:lnTo>
                    <a:pt x="457" y="26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043" name="Rectangle 19">
            <a:extLst>
              <a:ext uri="{FF2B5EF4-FFF2-40B4-BE49-F238E27FC236}">
                <a16:creationId xmlns:a16="http://schemas.microsoft.com/office/drawing/2014/main" id="{222B55FC-C235-4001-8E4E-F65B586B6C5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600" y="0"/>
            <a:ext cx="276225" cy="685800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50000">
                <a:schemeClr val="folHlink"/>
              </a:gs>
              <a:gs pos="100000">
                <a:schemeClr val="bg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044" name="AutoShape 20">
            <a:extLst>
              <a:ext uri="{FF2B5EF4-FFF2-40B4-BE49-F238E27FC236}">
                <a16:creationId xmlns:a16="http://schemas.microsoft.com/office/drawing/2014/main" id="{C51CA4D3-6063-4B08-8811-F063B19F8053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381000" y="1219200"/>
            <a:ext cx="8596313" cy="254000"/>
          </a:xfrm>
          <a:prstGeom prst="homePlate">
            <a:avLst>
              <a:gd name="adj" fmla="val 58913"/>
            </a:avLst>
          </a:prstGeom>
          <a:gradFill rotWithShape="0">
            <a:gsLst>
              <a:gs pos="0">
                <a:schemeClr val="bg2"/>
              </a:gs>
              <a:gs pos="50000">
                <a:schemeClr val="folHlink"/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grpSp>
        <p:nvGrpSpPr>
          <p:cNvPr id="1032" name="Group 21">
            <a:extLst>
              <a:ext uri="{FF2B5EF4-FFF2-40B4-BE49-F238E27FC236}">
                <a16:creationId xmlns:a16="http://schemas.microsoft.com/office/drawing/2014/main" id="{8FD1F0FE-E6A6-4FEB-B545-5F515D8F659D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307975"/>
            <a:ext cx="847725" cy="6543675"/>
            <a:chOff x="96" y="198"/>
            <a:chExt cx="534" cy="4122"/>
          </a:xfrm>
        </p:grpSpPr>
        <p:sp>
          <p:nvSpPr>
            <p:cNvPr id="1035" name="AutoShape 22">
              <a:extLst>
                <a:ext uri="{FF2B5EF4-FFF2-40B4-BE49-F238E27FC236}">
                  <a16:creationId xmlns:a16="http://schemas.microsoft.com/office/drawing/2014/main" id="{B09B8F53-8CCC-4592-8AC1-F46C5D48534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>
              <a:off x="82" y="1995"/>
              <a:ext cx="564" cy="533"/>
            </a:xfrm>
            <a:prstGeom prst="parallelogram">
              <a:avLst>
                <a:gd name="adj" fmla="val 56034"/>
              </a:avLst>
            </a:prstGeom>
            <a:gradFill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1036" name="AutoShape 23">
              <a:extLst>
                <a:ext uri="{FF2B5EF4-FFF2-40B4-BE49-F238E27FC236}">
                  <a16:creationId xmlns:a16="http://schemas.microsoft.com/office/drawing/2014/main" id="{47BA0127-C01B-476A-816F-DA8EE0CC28D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>
              <a:off x="82" y="2589"/>
              <a:ext cx="564" cy="533"/>
            </a:xfrm>
            <a:prstGeom prst="parallelogram">
              <a:avLst>
                <a:gd name="adj" fmla="val 56034"/>
              </a:avLst>
            </a:prstGeom>
            <a:gradFill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1037" name="AutoShape 24">
              <a:extLst>
                <a:ext uri="{FF2B5EF4-FFF2-40B4-BE49-F238E27FC236}">
                  <a16:creationId xmlns:a16="http://schemas.microsoft.com/office/drawing/2014/main" id="{3C7C6904-0950-4583-A0B9-F9F27DAC367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>
              <a:off x="81" y="3181"/>
              <a:ext cx="564" cy="533"/>
            </a:xfrm>
            <a:prstGeom prst="parallelogram">
              <a:avLst>
                <a:gd name="adj" fmla="val 56034"/>
              </a:avLst>
            </a:prstGeom>
            <a:gradFill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1038" name="AutoShape 25">
              <a:extLst>
                <a:ext uri="{FF2B5EF4-FFF2-40B4-BE49-F238E27FC236}">
                  <a16:creationId xmlns:a16="http://schemas.microsoft.com/office/drawing/2014/main" id="{37C7D8B3-FCEF-4BD2-9E71-6CB38ADBB66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>
              <a:off x="80" y="3778"/>
              <a:ext cx="558" cy="533"/>
            </a:xfrm>
            <a:prstGeom prst="parallelogram">
              <a:avLst>
                <a:gd name="adj" fmla="val 55437"/>
              </a:avLst>
            </a:prstGeom>
            <a:gradFill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1039" name="AutoShape 26">
              <a:extLst>
                <a:ext uri="{FF2B5EF4-FFF2-40B4-BE49-F238E27FC236}">
                  <a16:creationId xmlns:a16="http://schemas.microsoft.com/office/drawing/2014/main" id="{9906522B-096C-477D-AC63-85649907216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>
              <a:off x="82" y="213"/>
              <a:ext cx="564" cy="533"/>
            </a:xfrm>
            <a:prstGeom prst="parallelogram">
              <a:avLst>
                <a:gd name="adj" fmla="val 56034"/>
              </a:avLst>
            </a:prstGeom>
            <a:gradFill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1040" name="AutoShape 27">
              <a:extLst>
                <a:ext uri="{FF2B5EF4-FFF2-40B4-BE49-F238E27FC236}">
                  <a16:creationId xmlns:a16="http://schemas.microsoft.com/office/drawing/2014/main" id="{0EDD15AA-673F-4FE4-A107-C9112F5EF87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>
              <a:off x="81" y="803"/>
              <a:ext cx="564" cy="533"/>
            </a:xfrm>
            <a:prstGeom prst="parallelogram">
              <a:avLst>
                <a:gd name="adj" fmla="val 56034"/>
              </a:avLst>
            </a:prstGeom>
            <a:gradFill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  <p:sp>
          <p:nvSpPr>
            <p:cNvPr id="1041" name="AutoShape 28">
              <a:extLst>
                <a:ext uri="{FF2B5EF4-FFF2-40B4-BE49-F238E27FC236}">
                  <a16:creationId xmlns:a16="http://schemas.microsoft.com/office/drawing/2014/main" id="{67D35CC7-FBB8-424E-AC31-D142BEA24AC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>
              <a:off x="81" y="1399"/>
              <a:ext cx="564" cy="533"/>
            </a:xfrm>
            <a:prstGeom prst="parallelogram">
              <a:avLst>
                <a:gd name="adj" fmla="val 56034"/>
              </a:avLst>
            </a:prstGeom>
            <a:gradFill rotWithShape="0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1pPr>
              <a:lvl2pPr marL="742950" indent="-28575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2pPr>
              <a:lvl3pPr marL="11430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3pPr>
              <a:lvl4pPr marL="16002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4pPr>
              <a:lvl5pPr marL="2057400" indent="-228600"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Courier New" pitchFamily="49" charset="0"/>
                  <a:ea typeface="宋体" pitchFamily="2" charset="-122"/>
                </a:defRPr>
              </a:lvl9pPr>
            </a:lstStyle>
            <a:p>
              <a:pPr>
                <a:defRPr/>
              </a:pPr>
              <a:endParaRPr lang="zh-CN" altLang="en-US"/>
            </a:p>
          </p:txBody>
        </p:sp>
      </p:grpSp>
      <p:sp>
        <p:nvSpPr>
          <p:cNvPr id="1053" name="Rectangle 29">
            <a:extLst>
              <a:ext uri="{FF2B5EF4-FFF2-40B4-BE49-F238E27FC236}">
                <a16:creationId xmlns:a16="http://schemas.microsoft.com/office/drawing/2014/main" id="{7C5B8AA9-64C8-47C1-8D18-5867DACFAE7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772400" y="0"/>
            <a:ext cx="13716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ourier New" panose="02070309020205020404" pitchFamily="49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50000"/>
              </a:spcBef>
              <a:defRPr/>
            </a:pPr>
            <a:fld id="{085E11EF-3784-4263-B2F7-6EE010332CE0}" type="slidenum">
              <a:rPr kumimoji="0" lang="en-US" altLang="zh-CN" sz="1400" b="1" smtClean="0">
                <a:solidFill>
                  <a:srgbClr val="FFFF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cs typeface="Times New Roman" panose="02020603050405020304" pitchFamily="18" charset="0"/>
              </a:rPr>
              <a:pPr algn="r">
                <a:spcBef>
                  <a:spcPct val="50000"/>
                </a:spcBef>
                <a:defRPr/>
              </a:pPr>
              <a:t>‹#›</a:t>
            </a:fld>
            <a:endParaRPr kumimoji="0" lang="en-US" altLang="zh-CN" sz="1400" b="1">
              <a:solidFill>
                <a:srgbClr val="FFFF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34" name="Line 30">
            <a:extLst>
              <a:ext uri="{FF2B5EF4-FFF2-40B4-BE49-F238E27FC236}">
                <a16:creationId xmlns:a16="http://schemas.microsoft.com/office/drawing/2014/main" id="{45594547-E8F3-4446-99BF-9AA9E6E59179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762000" y="6400800"/>
            <a:ext cx="7975600" cy="0"/>
          </a:xfrm>
          <a:prstGeom prst="line">
            <a:avLst/>
          </a:prstGeom>
          <a:noFill/>
          <a:ln w="50800">
            <a:solidFill>
              <a:srgbClr val="FFFFC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FFFFCC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FFFFCC"/>
          </a:solidFill>
          <a:latin typeface="Times New Roman" pitchFamily="18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FFFFCC"/>
          </a:solidFill>
          <a:latin typeface="Times New Roman" pitchFamily="18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FFFFCC"/>
          </a:solidFill>
          <a:latin typeface="Times New Roman" pitchFamily="18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rgbClr val="FFFFCC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rgbClr val="FFFFCC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rgbClr val="FFFFCC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rgbClr val="FFFFCC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rgbClr val="FFFFCC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rgbClr val="FFFFCC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rgbClr val="FFFFCC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rgbClr val="FFFFCC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rgbClr val="FFFFCC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rgbClr val="FFFFCC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FFFFCC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FFFFCC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FFFFCC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rgbClr val="FFFFCC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4132F92A-2160-4612-96EF-DD7D77897A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4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字符串替换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31D6D0BB-6DCA-4D65-8C5B-B29DB38D8F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9657" y="2033736"/>
            <a:ext cx="8064375" cy="3699520"/>
          </a:xfrm>
        </p:spPr>
        <p:txBody>
          <a:bodyPr/>
          <a:lstStyle/>
          <a:p>
            <a:pPr marL="0" indent="0" eaLnBrk="1" hangingPunct="1">
              <a:buFontTx/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输入一个只含有小写字母和数字的字符串，将其中的数字用数字前面的字母序列进行替换，字母序列连续出现次数等于该数字。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a2bc3d1</a:t>
            </a:r>
          </a:p>
          <a:p>
            <a:pPr marL="0" indent="0" eaLnBrk="1" hangingPunct="1">
              <a:buFontTx/>
              <a:buNone/>
              <a:defRPr/>
            </a:pP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aabcbcbcd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输入：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一个只含数字和小写字母的字符串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2≤|s|≤10 000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输入保证数字前面必有字母。连续数字个数不超过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个，没有前导零，不会都是零。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hangingPunct="1">
              <a:buFontTx/>
              <a:buNone/>
              <a:defRPr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输出：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替换后的字符串。</a:t>
            </a:r>
            <a:endParaRPr lang="zh-CN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26EA2541-8F8E-41F0-AB36-5930FC42CF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010"/>
    </mc:Choice>
    <mc:Fallback>
      <p:transition spd="slow" advTm="54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内容占位符 2">
            <a:extLst>
              <a:ext uri="{FF2B5EF4-FFF2-40B4-BE49-F238E27FC236}">
                <a16:creationId xmlns:a16="http://schemas.microsoft.com/office/drawing/2014/main" id="{67565453-6833-411F-9745-BD84BE9BA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600" y="1484784"/>
            <a:ext cx="7772400" cy="3096343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3.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打印结尾子字符串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//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如果结尾是字符，直接打印子串</a:t>
            </a:r>
            <a:endParaRPr lang="en-US" altLang="zh-CN" sz="2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if(state == 0)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printf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(“%s”,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sub_str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);</a:t>
            </a:r>
          </a:p>
          <a:p>
            <a:pPr marL="0" indent="0">
              <a:buFontTx/>
              <a:buNone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//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如果是数字</a:t>
            </a:r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,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循环打印</a:t>
            </a:r>
            <a:r>
              <a:rPr lang="en-US" altLang="zh-CN" sz="2000" b="1" dirty="0" err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num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子串</a:t>
            </a:r>
            <a:endParaRPr lang="en-US" altLang="zh-CN" sz="20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else while(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num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--)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printf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("%s",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sub_str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);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D34611C-8C49-49B1-BF46-FF1B5FAA92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116" y="1886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49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字符串替换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3E1F2F0D-6839-44C7-B2E7-57FC142A9F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753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90"/>
    </mc:Choice>
    <mc:Fallback>
      <p:transition spd="slow" advTm="23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1DEB16-D064-48DB-9EE5-7F9D8121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84784"/>
            <a:ext cx="8229600" cy="576064"/>
          </a:xfrm>
        </p:spPr>
        <p:txBody>
          <a:bodyPr/>
          <a:lstStyle/>
          <a:p>
            <a:pPr marL="0" indent="0">
              <a:buFontTx/>
              <a:buNone/>
              <a:defRPr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解题思路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  <a:defRPr/>
            </a:pPr>
            <a:endParaRPr lang="en-US" altLang="zh-C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1EA3D9A7-78ED-4B19-9D15-A029EA1656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152400"/>
            <a:ext cx="7772400" cy="1143000"/>
          </a:xfrm>
        </p:spPr>
        <p:txBody>
          <a:bodyPr/>
          <a:lstStyle/>
          <a:p>
            <a:pPr eaLnBrk="1" hangingPunct="1"/>
            <a:r>
              <a:rPr lang="zh-CN" altLang="en-US" sz="4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字符串替换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F048BB8-EC20-4B3E-80F8-A564ACC5F681}"/>
              </a:ext>
            </a:extLst>
          </p:cNvPr>
          <p:cNvSpPr txBox="1"/>
          <p:nvPr/>
        </p:nvSpPr>
        <p:spPr>
          <a:xfrm>
            <a:off x="1071352" y="2249524"/>
            <a:ext cx="7704348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读取数字前面的子串</a:t>
            </a:r>
            <a:endParaRPr lang="en-US" altLang="zh-CN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读取数字字符，转化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个或者多个连续数字为整型数</a:t>
            </a:r>
            <a:endParaRPr lang="en-US" altLang="zh-CN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打印整型数次子串</a:t>
            </a:r>
          </a:p>
        </p:txBody>
      </p:sp>
      <p:pic>
        <p:nvPicPr>
          <p:cNvPr id="23" name="音频 22">
            <a:hlinkClick r:id="" action="ppaction://media"/>
            <a:extLst>
              <a:ext uri="{FF2B5EF4-FFF2-40B4-BE49-F238E27FC236}">
                <a16:creationId xmlns:a16="http://schemas.microsoft.com/office/drawing/2014/main" id="{48244BA8-B725-4131-8A91-877B19F509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929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56"/>
    </mc:Choice>
    <mc:Fallback>
      <p:transition spd="slow" advTm="23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1DEB16-D064-48DB-9EE5-7F9D8121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84784"/>
            <a:ext cx="8229600" cy="576064"/>
          </a:xfrm>
        </p:spPr>
        <p:txBody>
          <a:bodyPr/>
          <a:lstStyle/>
          <a:p>
            <a:pPr marL="0" indent="0">
              <a:buFontTx/>
              <a:buNone/>
              <a:defRPr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解题思路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  <a:defRPr/>
            </a:pPr>
            <a:endParaRPr lang="en-US" altLang="zh-C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1EA3D9A7-78ED-4B19-9D15-A029EA1656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152400"/>
            <a:ext cx="7772400" cy="1143000"/>
          </a:xfrm>
        </p:spPr>
        <p:txBody>
          <a:bodyPr/>
          <a:lstStyle/>
          <a:p>
            <a:pPr eaLnBrk="1" hangingPunct="1"/>
            <a:r>
              <a:rPr lang="zh-CN" altLang="en-US" sz="4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字符串替换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F048BB8-EC20-4B3E-80F8-A564ACC5F681}"/>
              </a:ext>
            </a:extLst>
          </p:cNvPr>
          <p:cNvSpPr txBox="1"/>
          <p:nvPr/>
        </p:nvSpPr>
        <p:spPr>
          <a:xfrm>
            <a:off x="1439652" y="2060848"/>
            <a:ext cx="5868652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如何读取数字前面的子串？</a:t>
            </a:r>
            <a:endParaRPr lang="en-US" altLang="zh-CN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E19547A-16F6-4995-A01F-1C7D3C340C0A}"/>
              </a:ext>
            </a:extLst>
          </p:cNvPr>
          <p:cNvSpPr txBox="1"/>
          <p:nvPr/>
        </p:nvSpPr>
        <p:spPr>
          <a:xfrm>
            <a:off x="1626375" y="2924944"/>
            <a:ext cx="7334548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需要引入一个标志位 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state,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当前遍历到的是字母时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state=0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，是数字时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state=1 </a:t>
            </a:r>
          </a:p>
          <a:p>
            <a:pPr marL="342900" indent="-342900"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声明一个子串数组和原字符串一样大小，范围大于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10000</a:t>
            </a:r>
          </a:p>
          <a:p>
            <a:pPr marL="342900" indent="-342900"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判断当前字符是非数字字符时，存入子串数组</a:t>
            </a: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E5222939-5772-4397-9F61-1450A495C0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08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183"/>
    </mc:Choice>
    <mc:Fallback>
      <p:transition spd="slow" advTm="501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1DEB16-D064-48DB-9EE5-7F9D8121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84784"/>
            <a:ext cx="8229600" cy="576064"/>
          </a:xfrm>
        </p:spPr>
        <p:txBody>
          <a:bodyPr/>
          <a:lstStyle/>
          <a:p>
            <a:pPr marL="0" indent="0">
              <a:buFontTx/>
              <a:buNone/>
              <a:defRPr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解题思路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  <a:defRPr/>
            </a:pPr>
            <a:endParaRPr lang="en-US" altLang="zh-C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1EA3D9A7-78ED-4B19-9D15-A029EA1656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152400"/>
            <a:ext cx="7772400" cy="1143000"/>
          </a:xfrm>
        </p:spPr>
        <p:txBody>
          <a:bodyPr/>
          <a:lstStyle/>
          <a:p>
            <a:pPr eaLnBrk="1" hangingPunct="1"/>
            <a:r>
              <a:rPr lang="zh-CN" altLang="en-US" sz="4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字符串替换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F048BB8-EC20-4B3E-80F8-A564ACC5F681}"/>
              </a:ext>
            </a:extLst>
          </p:cNvPr>
          <p:cNvSpPr txBox="1"/>
          <p:nvPr/>
        </p:nvSpPr>
        <p:spPr>
          <a:xfrm>
            <a:off x="1439652" y="2060848"/>
            <a:ext cx="7247148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如何读取数字，并将一个或者多个连续数字转化为整型数？</a:t>
            </a:r>
            <a:endParaRPr lang="en-US" altLang="zh-CN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E19547A-16F6-4995-A01F-1C7D3C340C0A}"/>
              </a:ext>
            </a:extLst>
          </p:cNvPr>
          <p:cNvSpPr txBox="1"/>
          <p:nvPr/>
        </p:nvSpPr>
        <p:spPr>
          <a:xfrm>
            <a:off x="1691680" y="3514122"/>
            <a:ext cx="65761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声明一个变量</a:t>
            </a:r>
            <a:r>
              <a:rPr lang="en-US" altLang="zh-CN" sz="20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，表示这个整型数</a:t>
            </a:r>
            <a:endParaRPr lang="en-US" altLang="zh-CN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当前字符在字符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之间，就认为是数字</a:t>
            </a:r>
            <a:endParaRPr lang="en-US" altLang="zh-CN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设置标志位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state=1</a:t>
            </a:r>
          </a:p>
          <a:p>
            <a:pPr marL="342900" indent="-342900"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en-US" altLang="zh-CN" sz="20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en-US" altLang="zh-CN" sz="20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*10+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当前字符 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‘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’</a:t>
            </a:r>
            <a:endParaRPr lang="en-US" altLang="zh-CN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Clr>
                <a:srgbClr val="FFFF00"/>
              </a:buClr>
            </a:pP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DDF77A0F-F991-4958-A356-532C406747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544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928"/>
    </mc:Choice>
    <mc:Fallback>
      <p:transition spd="slow" advTm="70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1DEB16-D064-48DB-9EE5-7F9D8121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84784"/>
            <a:ext cx="8229600" cy="576064"/>
          </a:xfrm>
        </p:spPr>
        <p:txBody>
          <a:bodyPr/>
          <a:lstStyle/>
          <a:p>
            <a:pPr marL="0" indent="0">
              <a:buFontTx/>
              <a:buNone/>
              <a:defRPr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解题思路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  <a:defRPr/>
            </a:pPr>
            <a:endParaRPr lang="en-US" altLang="zh-C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2">
            <a:extLst>
              <a:ext uri="{FF2B5EF4-FFF2-40B4-BE49-F238E27FC236}">
                <a16:creationId xmlns:a16="http://schemas.microsoft.com/office/drawing/2014/main" id="{1EA3D9A7-78ED-4B19-9D15-A029EA1656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152400"/>
            <a:ext cx="7772400" cy="1143000"/>
          </a:xfrm>
        </p:spPr>
        <p:txBody>
          <a:bodyPr/>
          <a:lstStyle/>
          <a:p>
            <a:pPr eaLnBrk="1" hangingPunct="1"/>
            <a:r>
              <a:rPr lang="zh-CN" altLang="en-US" sz="4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字符串替换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F048BB8-EC20-4B3E-80F8-A564ACC5F681}"/>
              </a:ext>
            </a:extLst>
          </p:cNvPr>
          <p:cNvSpPr txBox="1"/>
          <p:nvPr/>
        </p:nvSpPr>
        <p:spPr>
          <a:xfrm>
            <a:off x="1439652" y="2060848"/>
            <a:ext cx="724714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如何打印一次或者多次子串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E19547A-16F6-4995-A01F-1C7D3C340C0A}"/>
              </a:ext>
            </a:extLst>
          </p:cNvPr>
          <p:cNvSpPr txBox="1"/>
          <p:nvPr/>
        </p:nvSpPr>
        <p:spPr>
          <a:xfrm>
            <a:off x="1500808" y="2803700"/>
            <a:ext cx="705678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打印输出的时机有两个：</a:t>
            </a:r>
            <a:endParaRPr lang="en-US" altLang="zh-CN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Clr>
                <a:srgbClr val="FFFF00"/>
              </a:buClr>
            </a:pP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一是在数字读取完毕，开始读入下一个字母之前</a:t>
            </a:r>
            <a:endParaRPr lang="en-US" altLang="zh-CN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Clr>
                <a:srgbClr val="FFFF00"/>
              </a:buClr>
            </a:pP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二是在整个字符串遍历结束之后</a:t>
            </a:r>
            <a:endParaRPr lang="en-US" altLang="zh-CN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Clr>
                <a:srgbClr val="FFFF00"/>
              </a:buClr>
              <a:buFont typeface="Wingdings" panose="05000000000000000000" pitchFamily="2" charset="2"/>
              <a:buChar char="n"/>
            </a:pPr>
            <a:endParaRPr lang="en-US" altLang="zh-CN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第一个时机的条件是：如果当前读入的是字符并且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state==1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时，打印</a:t>
            </a:r>
            <a:r>
              <a:rPr lang="en-US" altLang="zh-CN" sz="20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次子串，清空子串并初始化</a:t>
            </a:r>
            <a:r>
              <a:rPr lang="en-US" altLang="zh-CN" sz="20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</a:p>
          <a:p>
            <a:pPr>
              <a:buClr>
                <a:srgbClr val="FFFF00"/>
              </a:buClr>
            </a:pPr>
            <a:endParaRPr lang="en-US" altLang="zh-CN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Clr>
                <a:srgbClr val="FFFF00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第二个时机的条件是：遍历结束后，如果结尾是数字，那么打印</a:t>
            </a:r>
            <a:r>
              <a:rPr lang="en-US" altLang="zh-CN" sz="20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次子串，如果结尾是字母，则打印</a:t>
            </a:r>
            <a:r>
              <a: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次子串。</a:t>
            </a:r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03693B91-9EF1-4691-9E9B-ACD0118788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968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696"/>
    </mc:Choice>
    <mc:Fallback>
      <p:transition spd="slow" advTm="59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内容占位符 2">
            <a:extLst>
              <a:ext uri="{FF2B5EF4-FFF2-40B4-BE49-F238E27FC236}">
                <a16:creationId xmlns:a16="http://schemas.microsoft.com/office/drawing/2014/main" id="{34BC0A02-A005-4B86-9D9A-101591C0F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5736" y="2276872"/>
            <a:ext cx="6264696" cy="2160240"/>
          </a:xfrm>
        </p:spPr>
        <p:txBody>
          <a:bodyPr/>
          <a:lstStyle/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28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.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输入字符串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2.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遍历字符串并按照规则打印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3.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打印结尾子字符串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41EE29EE-5C93-4CAB-9A75-B01BB064AC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152400"/>
            <a:ext cx="7772400" cy="1143000"/>
          </a:xfrm>
        </p:spPr>
        <p:txBody>
          <a:bodyPr/>
          <a:lstStyle/>
          <a:p>
            <a:pPr eaLnBrk="1" hangingPunct="1"/>
            <a:r>
              <a:rPr lang="zh-CN" altLang="en-US" sz="4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字符串替换</a:t>
            </a:r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A5731ED3-2D6C-4E15-BF20-A650D80A4D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03"/>
    </mc:Choice>
    <mc:Fallback>
      <p:transition spd="slow" advTm="17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内容占位符 2">
            <a:extLst>
              <a:ext uri="{FF2B5EF4-FFF2-40B4-BE49-F238E27FC236}">
                <a16:creationId xmlns:a16="http://schemas.microsoft.com/office/drawing/2014/main" id="{67565453-6833-411F-9745-BD84BE9BA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628801"/>
            <a:ext cx="7772400" cy="3672407"/>
          </a:xfrm>
        </p:spPr>
        <p:txBody>
          <a:bodyPr/>
          <a:lstStyle/>
          <a:p>
            <a:pPr marL="457200" indent="-457200">
              <a:spcBef>
                <a:spcPts val="0"/>
              </a:spcBef>
              <a:buFontTx/>
              <a:buAutoNum type="arabicPeriod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输入字符串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	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声明字符串变量，注意范围</a:t>
            </a:r>
            <a:endParaRPr lang="en-US" altLang="zh-CN" sz="24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	char 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str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[10002],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sub_str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[10002];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	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读入字符串</a:t>
            </a:r>
            <a:endParaRPr lang="en-US" altLang="zh-CN" sz="24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	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scanf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("%s",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str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	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初始化子字符串</a:t>
            </a:r>
            <a:endParaRPr lang="en-US" altLang="zh-CN" sz="24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	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memset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(sub_str,0,sizeof(</a:t>
            </a:r>
            <a:r>
              <a:rPr lang="en-US" altLang="zh-CN" sz="24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sub_str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zh-C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9F9E1E9-50B9-4053-ABBC-ED8005CA83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152400"/>
            <a:ext cx="7772400" cy="1143000"/>
          </a:xfrm>
        </p:spPr>
        <p:txBody>
          <a:bodyPr/>
          <a:lstStyle/>
          <a:p>
            <a:pPr eaLnBrk="1" hangingPunct="1"/>
            <a:r>
              <a:rPr lang="zh-CN" altLang="en-US" sz="4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字符串替换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B6599B64-2BF9-490A-BF56-D128523E56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713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60"/>
    </mc:Choice>
    <mc:Fallback>
      <p:transition spd="slow" advTm="17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内容占位符 2">
            <a:extLst>
              <a:ext uri="{FF2B5EF4-FFF2-40B4-BE49-F238E27FC236}">
                <a16:creationId xmlns:a16="http://schemas.microsoft.com/office/drawing/2014/main" id="{67565453-6833-411F-9745-BD84BE9BA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7173" y="1412776"/>
            <a:ext cx="8136904" cy="5184575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遍历字符串并按照规则打印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r>
              <a:rPr lang="en-US" altLang="zh-CN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/*</a:t>
            </a:r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state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表示但前读入的是字母就设置为</a:t>
            </a:r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，读入的是数字就设置为</a:t>
            </a:r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1,pos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为子字符串的当前下标，</a:t>
            </a:r>
            <a:r>
              <a:rPr lang="en-US" altLang="zh-CN" sz="2000" b="1" dirty="0" err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num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为转化后的数字</a:t>
            </a:r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*/</a:t>
            </a:r>
            <a:endParaRPr lang="en-US" altLang="zh-CN" sz="24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state = 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pos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= 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num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= 0;</a:t>
            </a:r>
          </a:p>
          <a:p>
            <a:pPr marL="0" indent="0">
              <a:buNone/>
            </a:pPr>
            <a:r>
              <a:rPr lang="en-US" altLang="zh-CN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/*</a:t>
            </a:r>
            <a:r>
              <a:rPr lang="zh-CN" altLang="en-US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循环读入字符串每个字符</a:t>
            </a:r>
            <a:r>
              <a:rPr lang="en-US" altLang="zh-CN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*/</a:t>
            </a:r>
          </a:p>
          <a:p>
            <a:pPr marL="0" indent="0">
              <a:buFontTx/>
              <a:buNone/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    for(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int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j = 0;j&lt;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strlen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str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);++j) {</a:t>
            </a:r>
          </a:p>
          <a:p>
            <a:pPr marL="0" indent="0">
              <a:buNone/>
            </a:pPr>
            <a:r>
              <a:rPr lang="en-US" altLang="zh-CN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/*</a:t>
            </a:r>
            <a:r>
              <a:rPr lang="zh-CN" altLang="en-US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如果是字符，分为两种情：如果之前是数字，那么先把上一轮打印，清空，重置；将字符读入到子串</a:t>
            </a:r>
            <a:r>
              <a:rPr lang="en-US" altLang="zh-CN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*/</a:t>
            </a:r>
          </a:p>
          <a:p>
            <a:pPr marL="0" indent="0">
              <a:buFontTx/>
              <a:buNone/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        if(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str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[j] &lt; ‘0’ || 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str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[j] &gt; ‘9’) {</a:t>
            </a:r>
          </a:p>
          <a:p>
            <a:pPr marL="0" indent="0">
              <a:buFontTx/>
              <a:buNone/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            if(state == 1) {</a:t>
            </a:r>
          </a:p>
          <a:p>
            <a:pPr marL="0" indent="0">
              <a:buFontTx/>
              <a:buNone/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                while(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num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--) 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printf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(“%s”,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sub_str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);</a:t>
            </a:r>
            <a:r>
              <a:rPr lang="en-US" altLang="zh-CN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//</a:t>
            </a:r>
            <a:r>
              <a:rPr lang="zh-CN" altLang="en-US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循环打印</a:t>
            </a:r>
            <a:r>
              <a:rPr lang="en-US" altLang="zh-CN" sz="1800" b="1" dirty="0" err="1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num</a:t>
            </a:r>
            <a:r>
              <a:rPr lang="zh-CN" altLang="en-US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次子串</a:t>
            </a:r>
            <a:endParaRPr lang="en-US" altLang="zh-CN" sz="18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                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memset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(sub_str,0,strlen(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sub_str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));</a:t>
            </a:r>
            <a:r>
              <a:rPr lang="en-US" altLang="zh-CN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//</a:t>
            </a:r>
            <a:r>
              <a:rPr lang="zh-CN" altLang="en-US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清空子串</a:t>
            </a:r>
            <a:endParaRPr lang="en-US" altLang="zh-CN" sz="18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                state =  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pos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= 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num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= 0 }</a:t>
            </a:r>
          </a:p>
          <a:p>
            <a:pPr marL="0" indent="0">
              <a:buFontTx/>
              <a:buNone/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            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sub_str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[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pos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++] = 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str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[j</a:t>
            </a:r>
            <a:r>
              <a:rPr lang="en-US" altLang="zh-CN" sz="1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]</a:t>
            </a:r>
            <a:r>
              <a:rPr lang="en-US" altLang="zh-CN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;//</a:t>
            </a:r>
            <a:r>
              <a:rPr lang="zh-CN" altLang="en-US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读入到子串</a:t>
            </a:r>
            <a:r>
              <a:rPr lang="en-US" altLang="zh-CN" sz="18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}</a:t>
            </a:r>
          </a:p>
          <a:p>
            <a:pPr marL="0" indent="0">
              <a:buFontTx/>
              <a:buNone/>
            </a:pPr>
            <a:endParaRPr lang="en-US" altLang="zh-CN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9B571990-723C-4FFC-B964-1A67FC5FF9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152400"/>
            <a:ext cx="7772400" cy="1143000"/>
          </a:xfrm>
        </p:spPr>
        <p:txBody>
          <a:bodyPr/>
          <a:lstStyle/>
          <a:p>
            <a:pPr eaLnBrk="1" hangingPunct="1"/>
            <a:r>
              <a:rPr lang="zh-CN" altLang="en-US" sz="4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字符串替换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41F675E9-9BC3-464D-B73C-39EA7B4E57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894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714"/>
    </mc:Choice>
    <mc:Fallback>
      <p:transition spd="slow" advTm="149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内容占位符 2">
            <a:extLst>
              <a:ext uri="{FF2B5EF4-FFF2-40B4-BE49-F238E27FC236}">
                <a16:creationId xmlns:a16="http://schemas.microsoft.com/office/drawing/2014/main" id="{67565453-6833-411F-9745-BD84BE9BA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600" y="1484784"/>
            <a:ext cx="8136904" cy="5184575"/>
          </a:xfrm>
        </p:spPr>
        <p:txBody>
          <a:bodyPr/>
          <a:lstStyle/>
          <a:p>
            <a:pPr marL="0" indent="0">
              <a:buFontTx/>
              <a:buNone/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/*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如果当前读入字符是数字，设置</a:t>
            </a:r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state=1,</a:t>
            </a:r>
            <a:r>
              <a:rPr lang="zh-CN" altLang="en-US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连续输入一个或者多个数字字符并转化为一个整型数</a:t>
            </a:r>
            <a:r>
              <a:rPr lang="en-US" altLang="zh-CN" sz="2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*/</a:t>
            </a:r>
          </a:p>
          <a:p>
            <a:pPr marL="0" indent="0">
              <a:buFontTx/>
              <a:buNone/>
            </a:pPr>
            <a:endParaRPr lang="en-US" altLang="zh-CN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Tx/>
              <a:buNone/>
            </a:pP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else {</a:t>
            </a:r>
          </a:p>
          <a:p>
            <a:pPr marL="0" indent="0">
              <a:buFontTx/>
              <a:buNone/>
            </a:pP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                if(state == 0)state = 1;</a:t>
            </a:r>
          </a:p>
          <a:p>
            <a:pPr marL="0" indent="0">
              <a:buFontTx/>
              <a:buNone/>
            </a:pP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                </a:t>
            </a:r>
            <a:r>
              <a:rPr lang="en-US" altLang="zh-C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altLang="zh-C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num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 * 10 + </a:t>
            </a:r>
            <a:r>
              <a:rPr lang="en-US" altLang="zh-CN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str</a:t>
            </a: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[j] -'0';</a:t>
            </a:r>
          </a:p>
          <a:p>
            <a:pPr marL="0" indent="0">
              <a:buFontTx/>
              <a:buNone/>
            </a:pP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            }</a:t>
            </a:r>
          </a:p>
          <a:p>
            <a:pPr marL="0" indent="0">
              <a:buFontTx/>
              <a:buNone/>
            </a:pPr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        }</a:t>
            </a:r>
            <a:endParaRPr lang="en-US" altLang="zh-CN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9025DBD-FB1A-4D32-A063-FFB7125B58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116" y="18864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FFCC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4900" b="1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字符串替换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8CA1AA48-0B16-4B73-B47B-4251E24386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23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14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62"/>
    </mc:Choice>
    <mc:Fallback>
      <p:transition spd="slow" advTm="52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空演示文稿">
  <a:themeElements>
    <a:clrScheme name="">
      <a:dk1>
        <a:srgbClr val="000000"/>
      </a:dk1>
      <a:lt1>
        <a:srgbClr val="CCEC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E2F4FF"/>
      </a:accent3>
      <a:accent4>
        <a:srgbClr val="000000"/>
      </a:accent4>
      <a:accent5>
        <a:srgbClr val="AAE2CA"/>
      </a:accent5>
      <a:accent6>
        <a:srgbClr val="2D2DB9"/>
      </a:accent6>
      <a:hlink>
        <a:srgbClr val="3333CC"/>
      </a:hlink>
      <a:folHlink>
        <a:srgbClr val="B2B2B2"/>
      </a:folHlink>
    </a:clrScheme>
    <a:fontScheme name="空演示文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urier New" pitchFamily="49" charset="0"/>
            <a:ea typeface="宋体" pitchFamily="2" charset="-122"/>
          </a:defRPr>
        </a:defPPr>
      </a:lstStyle>
    </a:lnDef>
  </a:objectDefaults>
  <a:extraClrSchemeLst>
    <a:extraClrScheme>
      <a:clrScheme name="空演示文稿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空演示文稿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空演示文稿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D:\Program Files\Microsoft Office\Templates\空演示文稿.pot</Template>
  <TotalTime>13748</TotalTime>
  <Words>714</Words>
  <Application>Microsoft Office PowerPoint</Application>
  <PresentationFormat>全屏显示(4:3)</PresentationFormat>
  <Paragraphs>86</Paragraphs>
  <Slides>10</Slides>
  <Notes>5</Notes>
  <HiddenSlides>0</HiddenSlides>
  <MMClips>10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Courier New</vt:lpstr>
      <vt:lpstr>宋体</vt:lpstr>
      <vt:lpstr>Arial</vt:lpstr>
      <vt:lpstr>Times New Roman</vt:lpstr>
      <vt:lpstr>Wingdings</vt:lpstr>
      <vt:lpstr>Monaco</vt:lpstr>
      <vt:lpstr>空演示文稿</vt:lpstr>
      <vt:lpstr>字符串替换</vt:lpstr>
      <vt:lpstr>字符串替换</vt:lpstr>
      <vt:lpstr>字符串替换</vt:lpstr>
      <vt:lpstr>字符串替换</vt:lpstr>
      <vt:lpstr>字符串替换</vt:lpstr>
      <vt:lpstr>字符串替换</vt:lpstr>
      <vt:lpstr>字符串替换</vt:lpstr>
      <vt:lpstr>字符串替换</vt:lpstr>
      <vt:lpstr>PowerPoint 演示文稿</vt:lpstr>
      <vt:lpstr>PowerPoint 演示文稿</vt:lpstr>
    </vt:vector>
  </TitlesOfParts>
  <Company>r502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编程实践</dc:title>
  <dc:creator>lu</dc:creator>
  <cp:lastModifiedBy>yang angel</cp:lastModifiedBy>
  <cp:revision>521</cp:revision>
  <dcterms:created xsi:type="dcterms:W3CDTF">2001-12-30T02:36:11Z</dcterms:created>
  <dcterms:modified xsi:type="dcterms:W3CDTF">2018-04-08T18:28:02Z</dcterms:modified>
</cp:coreProperties>
</file>

<file path=docProps/thumbnail.jpeg>
</file>